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70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191" autoAdjust="0"/>
    <p:restoredTop sz="94660"/>
  </p:normalViewPr>
  <p:slideViewPr>
    <p:cSldViewPr snapToGrid="0">
      <p:cViewPr varScale="1">
        <p:scale>
          <a:sx n="60" d="100"/>
          <a:sy n="60" d="100"/>
        </p:scale>
        <p:origin x="1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31CC6-2A57-4A29-B247-CFCEF1CB9099}" type="datetimeFigureOut">
              <a:rPr lang="en-US" smtClean="0"/>
              <a:t>07-Nov-23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C8C6B-89F0-4598-B4E5-09E442C92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1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C8C6B-89F0-4598-B4E5-09E442C927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59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2F31-5C97-4262-81D9-20FBEA273183}" type="datetimeFigureOut">
              <a:rPr lang="en-US" smtClean="0"/>
              <a:t>07-Nov-23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0D32-BF08-46CB-AC40-0411F8747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54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2F31-5C97-4262-81D9-20FBEA273183}" type="datetimeFigureOut">
              <a:rPr lang="en-US" smtClean="0"/>
              <a:t>07-Nov-23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0D32-BF08-46CB-AC40-0411F8747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6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2F31-5C97-4262-81D9-20FBEA273183}" type="datetimeFigureOut">
              <a:rPr lang="en-US" smtClean="0"/>
              <a:t>07-Nov-23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0D32-BF08-46CB-AC40-0411F8747E1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7155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2F31-5C97-4262-81D9-20FBEA273183}" type="datetimeFigureOut">
              <a:rPr lang="en-US" smtClean="0"/>
              <a:t>07-Nov-23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0D32-BF08-46CB-AC40-0411F8747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50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2F31-5C97-4262-81D9-20FBEA273183}" type="datetimeFigureOut">
              <a:rPr lang="en-US" smtClean="0"/>
              <a:t>07-Nov-23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0D32-BF08-46CB-AC40-0411F8747E1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8289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2F31-5C97-4262-81D9-20FBEA273183}" type="datetimeFigureOut">
              <a:rPr lang="en-US" smtClean="0"/>
              <a:t>07-Nov-23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0D32-BF08-46CB-AC40-0411F8747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79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2F31-5C97-4262-81D9-20FBEA273183}" type="datetimeFigureOut">
              <a:rPr lang="en-US" smtClean="0"/>
              <a:t>07-Nov-23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0D32-BF08-46CB-AC40-0411F8747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75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2F31-5C97-4262-81D9-20FBEA273183}" type="datetimeFigureOut">
              <a:rPr lang="en-US" smtClean="0"/>
              <a:t>07-Nov-23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0D32-BF08-46CB-AC40-0411F8747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9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2F31-5C97-4262-81D9-20FBEA273183}" type="datetimeFigureOut">
              <a:rPr lang="en-US" smtClean="0"/>
              <a:t>07-Nov-23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0D32-BF08-46CB-AC40-0411F8747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56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2F31-5C97-4262-81D9-20FBEA273183}" type="datetimeFigureOut">
              <a:rPr lang="en-US" smtClean="0"/>
              <a:t>07-Nov-23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0D32-BF08-46CB-AC40-0411F8747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7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2F31-5C97-4262-81D9-20FBEA273183}" type="datetimeFigureOut">
              <a:rPr lang="en-US" smtClean="0"/>
              <a:t>07-Nov-23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0D32-BF08-46CB-AC40-0411F8747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00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2F31-5C97-4262-81D9-20FBEA273183}" type="datetimeFigureOut">
              <a:rPr lang="en-US" smtClean="0"/>
              <a:t>07-Nov-23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0D32-BF08-46CB-AC40-0411F8747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2F31-5C97-4262-81D9-20FBEA273183}" type="datetimeFigureOut">
              <a:rPr lang="en-US" smtClean="0"/>
              <a:t>07-Nov-23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0D32-BF08-46CB-AC40-0411F8747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74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2F31-5C97-4262-81D9-20FBEA273183}" type="datetimeFigureOut">
              <a:rPr lang="en-US" smtClean="0"/>
              <a:t>07-Nov-23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0D32-BF08-46CB-AC40-0411F8747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6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2F31-5C97-4262-81D9-20FBEA273183}" type="datetimeFigureOut">
              <a:rPr lang="en-US" smtClean="0"/>
              <a:t>07-Nov-23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0D32-BF08-46CB-AC40-0411F8747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88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2F31-5C97-4262-81D9-20FBEA273183}" type="datetimeFigureOut">
              <a:rPr lang="en-US" smtClean="0"/>
              <a:t>07-Nov-23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0D32-BF08-46CB-AC40-0411F8747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8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A2F31-5C97-4262-81D9-20FBEA273183}" type="datetimeFigureOut">
              <a:rPr lang="en-US" smtClean="0"/>
              <a:t>07-Nov-23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77D0D32-BF08-46CB-AC40-0411F8747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4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09968" y="0"/>
            <a:ext cx="75077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/>
              <a:t>শুভ সকাল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7" y="1154438"/>
            <a:ext cx="9225886" cy="518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3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875" y="528638"/>
            <a:ext cx="8596668" cy="2716291"/>
          </a:xfrm>
        </p:spPr>
        <p:txBody>
          <a:bodyPr>
            <a:normAutofit fontScale="90000"/>
          </a:bodyPr>
          <a:lstStyle/>
          <a:p>
            <a:r>
              <a:rPr lang="bn-BD" sz="5300" u="sng" dirty="0">
                <a:solidFill>
                  <a:srgbClr val="FF0000"/>
                </a:solidFill>
              </a:rPr>
              <a:t>বাড়ীর কাজ</a:t>
            </a:r>
            <a:br>
              <a:rPr lang="bn-BD" sz="5300" u="sng" dirty="0">
                <a:solidFill>
                  <a:srgbClr val="FF0000"/>
                </a:solidFill>
              </a:rPr>
            </a:br>
            <a:br>
              <a:rPr lang="bn-BD" u="sng" dirty="0">
                <a:solidFill>
                  <a:srgbClr val="FF0000"/>
                </a:solidFill>
              </a:rPr>
            </a:br>
            <a:r>
              <a:rPr lang="en-US" sz="3100" dirty="0">
                <a:solidFill>
                  <a:srgbClr val="7030A0"/>
                </a:solidFill>
              </a:rPr>
              <a:t>A=  1,2,3        B=  2,3,4     C=  3,4,5     </a:t>
            </a:r>
            <a:r>
              <a:rPr lang="bn-BD" sz="3100" dirty="0">
                <a:solidFill>
                  <a:srgbClr val="7030A0"/>
                </a:solidFill>
              </a:rPr>
              <a:t>হলে</a:t>
            </a:r>
            <a:br>
              <a:rPr lang="bn-BD" sz="3100" dirty="0">
                <a:solidFill>
                  <a:srgbClr val="7030A0"/>
                </a:solidFill>
              </a:rPr>
            </a:br>
            <a:br>
              <a:rPr lang="bn-BD" sz="3100" dirty="0">
                <a:solidFill>
                  <a:srgbClr val="7030A0"/>
                </a:solidFill>
              </a:rPr>
            </a:br>
            <a:r>
              <a:rPr lang="en-US" sz="3100" dirty="0">
                <a:solidFill>
                  <a:srgbClr val="7030A0"/>
                </a:solidFill>
              </a:rPr>
              <a:t>( A U B)UC  </a:t>
            </a:r>
            <a:r>
              <a:rPr lang="bn-BD" sz="3100" dirty="0">
                <a:solidFill>
                  <a:srgbClr val="7030A0"/>
                </a:solidFill>
              </a:rPr>
              <a:t>ও</a:t>
            </a:r>
            <a:r>
              <a:rPr lang="en-US" sz="3100" dirty="0">
                <a:solidFill>
                  <a:srgbClr val="7030A0"/>
                </a:solidFill>
              </a:rPr>
              <a:t>  (A    B)UC </a:t>
            </a:r>
            <a:r>
              <a:rPr lang="bn-BD" sz="3100" dirty="0">
                <a:solidFill>
                  <a:srgbClr val="7030A0"/>
                </a:solidFill>
              </a:rPr>
              <a:t>নির্নয় কর ।</a:t>
            </a:r>
            <a:endParaRPr lang="en-US" sz="3100" dirty="0">
              <a:solidFill>
                <a:srgbClr val="7030A0"/>
              </a:solidFill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1346143" y="1820560"/>
            <a:ext cx="195688" cy="45913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e 3"/>
          <p:cNvSpPr/>
          <p:nvPr/>
        </p:nvSpPr>
        <p:spPr>
          <a:xfrm flipH="1">
            <a:off x="2458663" y="1820560"/>
            <a:ext cx="219221" cy="45913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flipH="1">
            <a:off x="4724759" y="1820560"/>
            <a:ext cx="179331" cy="45913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flipH="1">
            <a:off x="6697557" y="1832883"/>
            <a:ext cx="219221" cy="45913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5587927" y="1820560"/>
            <a:ext cx="171999" cy="45913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3594050" y="1820560"/>
            <a:ext cx="193078" cy="45913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0800000">
            <a:off x="3594049" y="2622535"/>
            <a:ext cx="365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750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1" y="418348"/>
            <a:ext cx="10515600" cy="1299552"/>
          </a:xfrm>
        </p:spPr>
        <p:txBody>
          <a:bodyPr/>
          <a:lstStyle/>
          <a:p>
            <a:r>
              <a:rPr lang="en-US" dirty="0"/>
              <a:t>                  </a:t>
            </a:r>
            <a:r>
              <a:rPr lang="bn-BD" sz="6000" u="sng" dirty="0">
                <a:solidFill>
                  <a:srgbClr val="7030A0"/>
                </a:solidFill>
              </a:rPr>
              <a:t>ধন্যবাদ সবাইকে</a:t>
            </a:r>
            <a:endParaRPr lang="en-US" sz="6000" u="sng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8277" y="2602523"/>
            <a:ext cx="6461134" cy="3856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458" y="2012774"/>
            <a:ext cx="7440746" cy="44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5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011" y="290692"/>
            <a:ext cx="3738662" cy="906801"/>
          </a:xfrm>
        </p:spPr>
        <p:txBody>
          <a:bodyPr>
            <a:normAutofit fontScale="90000"/>
          </a:bodyPr>
          <a:lstStyle/>
          <a:p>
            <a:pPr algn="ctr"/>
            <a:r>
              <a:rPr lang="bn-BD" sz="5400" u="sng" dirty="0">
                <a:solidFill>
                  <a:srgbClr val="7030A0"/>
                </a:solidFill>
              </a:rPr>
              <a:t>পরিচিতি</a:t>
            </a:r>
            <a:endParaRPr lang="en-US" sz="5400" u="sng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355" y="1599737"/>
            <a:ext cx="4500353" cy="4439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3300" b="1" u="sng" dirty="0"/>
              <a:t>শিক্ষক</a:t>
            </a:r>
            <a:endParaRPr lang="bn-BD" sz="3300" dirty="0"/>
          </a:p>
          <a:p>
            <a:pPr marL="0" indent="0">
              <a:buNone/>
            </a:pPr>
            <a:r>
              <a:rPr lang="en-US" sz="3000" b="1" dirty="0" err="1"/>
              <a:t>জাকারিয়া</a:t>
            </a:r>
            <a:r>
              <a:rPr lang="en-US" sz="3000" b="1" dirty="0"/>
              <a:t> </a:t>
            </a:r>
            <a:r>
              <a:rPr lang="en-US" sz="3000" b="1" dirty="0" err="1"/>
              <a:t>হোসেন</a:t>
            </a:r>
            <a:r>
              <a:rPr lang="bn-BD" sz="3000" b="1" dirty="0"/>
              <a:t> </a:t>
            </a:r>
          </a:p>
          <a:p>
            <a:pPr marL="0" indent="0">
              <a:buNone/>
            </a:pPr>
            <a:r>
              <a:rPr lang="en-US" sz="2200" b="1" dirty="0" err="1"/>
              <a:t>ইন্সট্রাক্টর</a:t>
            </a:r>
            <a:r>
              <a:rPr lang="en-US" sz="2200" b="1" dirty="0"/>
              <a:t> (</a:t>
            </a:r>
            <a:r>
              <a:rPr lang="en-US" sz="2200" b="1" dirty="0" err="1"/>
              <a:t>গণিত</a:t>
            </a:r>
            <a:r>
              <a:rPr lang="en-US" sz="2200" b="1" dirty="0"/>
              <a:t>)</a:t>
            </a:r>
            <a:r>
              <a:rPr lang="bn-BD" sz="2200" b="1" dirty="0"/>
              <a:t>                     </a:t>
            </a:r>
            <a:endParaRPr lang="en-US" sz="2200" b="1" dirty="0"/>
          </a:p>
          <a:p>
            <a:pPr marL="0" indent="0">
              <a:buNone/>
            </a:pPr>
            <a:r>
              <a:rPr lang="en-US" sz="2200" b="1" dirty="0" err="1"/>
              <a:t>মাদারীপুর</a:t>
            </a:r>
            <a:r>
              <a:rPr lang="en-US" sz="2200" b="1" dirty="0"/>
              <a:t> </a:t>
            </a:r>
            <a:r>
              <a:rPr lang="en-US" sz="2200" b="1" dirty="0" err="1"/>
              <a:t>সরকারি</a:t>
            </a:r>
            <a:r>
              <a:rPr lang="en-US" sz="2200" b="1" dirty="0"/>
              <a:t> </a:t>
            </a:r>
            <a:r>
              <a:rPr lang="en-US" sz="2200" b="1" dirty="0" err="1"/>
              <a:t>টেকনিক্যাল</a:t>
            </a:r>
            <a:r>
              <a:rPr lang="en-US" sz="2200" b="1" dirty="0"/>
              <a:t> </a:t>
            </a:r>
            <a:r>
              <a:rPr lang="en-US" sz="2200" b="1" dirty="0" err="1"/>
              <a:t>স্কুল</a:t>
            </a:r>
            <a:r>
              <a:rPr lang="en-US" sz="2200" b="1" dirty="0"/>
              <a:t> ও </a:t>
            </a:r>
            <a:r>
              <a:rPr lang="en-US" sz="2200" b="1" dirty="0" err="1"/>
              <a:t>কলেজ</a:t>
            </a:r>
            <a:r>
              <a:rPr lang="en-US" sz="2200" b="1" dirty="0"/>
              <a:t>, </a:t>
            </a:r>
            <a:r>
              <a:rPr lang="en-US" sz="2200" b="1" dirty="0" err="1"/>
              <a:t>মাদারীপুর</a:t>
            </a:r>
            <a:r>
              <a:rPr lang="en-US" sz="2200" b="1" dirty="0"/>
              <a:t>।</a:t>
            </a:r>
            <a:endParaRPr lang="bn-BD" sz="2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79" y="1599737"/>
            <a:ext cx="50127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39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নবম</a:t>
            </a:r>
            <a:endParaRPr lang="en-US" sz="39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গনিত</a:t>
            </a:r>
          </a:p>
          <a:p>
            <a:pPr marL="0" indent="0">
              <a:buNone/>
            </a:pP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অধ্যয়ঃ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3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0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সেট)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417683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5" y="736609"/>
            <a:ext cx="3241201" cy="2461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899" y="828063"/>
            <a:ext cx="2907826" cy="2169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6" y="3588148"/>
            <a:ext cx="3127398" cy="31694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887" y="4097228"/>
            <a:ext cx="3025253" cy="26603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228" y="3180320"/>
            <a:ext cx="2558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কম্পিউটার সেট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65084" y="3115603"/>
            <a:ext cx="2974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/>
              <a:t>টেবিল চেয়ার সেট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0627" y="6605516"/>
            <a:ext cx="2759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/>
              <a:t>ক্রিকেট সেট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65084" y="6667486"/>
            <a:ext cx="2759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/>
              <a:t>বই সেট</a:t>
            </a:r>
          </a:p>
        </p:txBody>
      </p:sp>
    </p:spTree>
    <p:extLst>
      <p:ext uri="{BB962C8B-B14F-4D97-AF65-F5344CB8AC3E}">
        <p14:creationId xmlns:p14="http://schemas.microsoft.com/office/powerpoint/2010/main" val="311529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35508" y="586854"/>
            <a:ext cx="10515600" cy="1187355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bn-BD" sz="7200" u="sng" dirty="0">
                <a:solidFill>
                  <a:schemeClr val="accent4">
                    <a:lumMod val="50000"/>
                  </a:schemeClr>
                </a:solidFill>
              </a:rPr>
              <a:t>আজকের পাঠের বিষয়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-335508" y="1910687"/>
            <a:ext cx="10515600" cy="69603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BD" sz="4800" dirty="0">
                <a:solidFill>
                  <a:srgbClr val="C00000"/>
                </a:solidFill>
              </a:rPr>
              <a:t>সেট ও সেটের প্রকার ভেদ</a:t>
            </a:r>
            <a:endParaRPr lang="en-US" sz="48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87" y="2932136"/>
            <a:ext cx="3514227" cy="270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7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24083" y="818865"/>
            <a:ext cx="11286701" cy="982639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bn-BD" sz="6000" u="sng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 পাঠ শেষে শিক্ষার্থীরা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59558" y="2074461"/>
            <a:ext cx="11286701" cy="210175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4800" b="1" dirty="0">
                <a:ln w="22225">
                  <a:solidFill>
                    <a:schemeClr val="accent2"/>
                  </a:solidFill>
                  <a:prstDash val="solid"/>
                </a:ln>
              </a:rPr>
              <a:t>১</a:t>
            </a:r>
            <a:r>
              <a:rPr lang="bn-BD" sz="4000" b="1" dirty="0">
                <a:ln w="22225">
                  <a:solidFill>
                    <a:schemeClr val="accent2"/>
                  </a:solidFill>
                  <a:prstDash val="solid"/>
                </a:ln>
              </a:rPr>
              <a:t>। সেটের সজ্ঞা দিতে পারবে ।</a:t>
            </a:r>
            <a:br>
              <a:rPr lang="bn-BD" sz="4000" b="1" dirty="0">
                <a:ln w="22225">
                  <a:solidFill>
                    <a:schemeClr val="accent2"/>
                  </a:solidFill>
                  <a:prstDash val="solid"/>
                </a:ln>
              </a:rPr>
            </a:br>
            <a:r>
              <a:rPr lang="bn-BD" sz="4000" b="1" dirty="0">
                <a:ln w="22225">
                  <a:solidFill>
                    <a:schemeClr val="accent2"/>
                  </a:solidFill>
                  <a:prstDash val="solid"/>
                </a:ln>
              </a:rPr>
              <a:t>২। বিভিন্ন সেটের বর্ননা ব্যাখ্যা করতে পারবে </a:t>
            </a:r>
            <a:br>
              <a:rPr lang="bn-BD" sz="4000" b="1" dirty="0">
                <a:ln w="22225">
                  <a:solidFill>
                    <a:schemeClr val="accent2"/>
                  </a:solidFill>
                  <a:prstDash val="solid"/>
                </a:ln>
              </a:rPr>
            </a:br>
            <a:r>
              <a:rPr lang="bn-BD" sz="4000" b="1" dirty="0">
                <a:ln w="22225">
                  <a:solidFill>
                    <a:schemeClr val="accent2"/>
                  </a:solidFill>
                  <a:prstDash val="solid"/>
                </a:ln>
              </a:rPr>
              <a:t>৩। বিভিন্ন সেট নির্ণয় করতে পারবে ।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4363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009" y="529704"/>
            <a:ext cx="8596668" cy="1320800"/>
          </a:xfrm>
        </p:spPr>
        <p:txBody>
          <a:bodyPr>
            <a:normAutofit/>
          </a:bodyPr>
          <a:lstStyle/>
          <a:p>
            <a:r>
              <a:rPr lang="bn-BD" sz="5400" u="sng" dirty="0">
                <a:solidFill>
                  <a:srgbClr val="FF0000"/>
                </a:solidFill>
              </a:rPr>
              <a:t>সেট </a:t>
            </a:r>
            <a:r>
              <a:rPr lang="bn-BD" sz="5400" u="sng">
                <a:solidFill>
                  <a:srgbClr val="FF0000"/>
                </a:solidFill>
              </a:rPr>
              <a:t>প্রকাশের পদ্ধতি</a:t>
            </a:r>
            <a:endParaRPr lang="en-US" sz="5400" u="sng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18865" y="2053230"/>
            <a:ext cx="6359857" cy="1173707"/>
            <a:chOff x="1705970" y="2156346"/>
            <a:chExt cx="4435523" cy="1173707"/>
          </a:xfrm>
        </p:grpSpPr>
        <p:sp>
          <p:nvSpPr>
            <p:cNvPr id="5" name="Rectangle 4"/>
            <p:cNvSpPr/>
            <p:nvPr/>
          </p:nvSpPr>
          <p:spPr>
            <a:xfrm>
              <a:off x="1842448" y="2156346"/>
              <a:ext cx="4162567" cy="2729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own Arrow 5"/>
            <p:cNvSpPr/>
            <p:nvPr/>
          </p:nvSpPr>
          <p:spPr>
            <a:xfrm>
              <a:off x="5595582" y="2429301"/>
              <a:ext cx="545911" cy="90075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1705970" y="2429301"/>
              <a:ext cx="545911" cy="90075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40267" y="3374030"/>
            <a:ext cx="2966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তালিকা পদ্ধতি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843358" y="3374030"/>
            <a:ext cx="2966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/>
              <a:t>সেট গঠন পদ্ধতি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96829" y="4287390"/>
            <a:ext cx="3776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  <a:r>
              <a:rPr lang="en-US" sz="3200" dirty="0"/>
              <a:t>=  </a:t>
            </a:r>
            <a:r>
              <a:rPr lang="en-US" sz="2800" dirty="0" err="1"/>
              <a:t>a,b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96829" y="5347846"/>
            <a:ext cx="2966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B= </a:t>
            </a:r>
            <a:r>
              <a:rPr lang="bn-BD" sz="2800" dirty="0"/>
              <a:t> </a:t>
            </a:r>
            <a:r>
              <a:rPr lang="en-US" sz="2800" dirty="0"/>
              <a:t>1,2,3</a:t>
            </a:r>
            <a:endParaRPr lang="bn-BD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812021" y="4188008"/>
            <a:ext cx="5316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= </a:t>
            </a:r>
            <a:r>
              <a:rPr lang="bn-BD" sz="2400" dirty="0"/>
              <a:t>  </a:t>
            </a:r>
            <a:r>
              <a:rPr lang="en-US" sz="2400" dirty="0"/>
              <a:t>x:x </a:t>
            </a:r>
            <a:r>
              <a:rPr lang="bn-BD" sz="2400" dirty="0"/>
              <a:t> সাভাবিক বিজোড় সংখ্যা</a:t>
            </a:r>
            <a:endParaRPr lang="en-US" sz="2400" dirty="0"/>
          </a:p>
        </p:txBody>
      </p:sp>
      <p:sp>
        <p:nvSpPr>
          <p:cNvPr id="15" name="Left Brace 14"/>
          <p:cNvSpPr/>
          <p:nvPr/>
        </p:nvSpPr>
        <p:spPr>
          <a:xfrm>
            <a:off x="1035130" y="4354759"/>
            <a:ext cx="195688" cy="45913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 flipH="1">
            <a:off x="1923576" y="4349367"/>
            <a:ext cx="243311" cy="45913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/>
          <p:cNvSpPr/>
          <p:nvPr/>
        </p:nvSpPr>
        <p:spPr>
          <a:xfrm>
            <a:off x="1045386" y="5347846"/>
            <a:ext cx="195688" cy="45913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/>
          <p:cNvSpPr/>
          <p:nvPr/>
        </p:nvSpPr>
        <p:spPr>
          <a:xfrm flipH="1">
            <a:off x="2207056" y="5379887"/>
            <a:ext cx="243311" cy="45913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/>
          <p:cNvSpPr/>
          <p:nvPr/>
        </p:nvSpPr>
        <p:spPr>
          <a:xfrm>
            <a:off x="5469648" y="4081972"/>
            <a:ext cx="240680" cy="673739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/>
          <p:cNvSpPr/>
          <p:nvPr/>
        </p:nvSpPr>
        <p:spPr>
          <a:xfrm flipH="1">
            <a:off x="9306822" y="4081973"/>
            <a:ext cx="301201" cy="72653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5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004" y="467905"/>
            <a:ext cx="9408362" cy="1696872"/>
          </a:xfrm>
        </p:spPr>
        <p:txBody>
          <a:bodyPr>
            <a:normAutofit/>
          </a:bodyPr>
          <a:lstStyle/>
          <a:p>
            <a:br>
              <a:rPr lang="bn-BD" sz="4000" dirty="0">
                <a:solidFill>
                  <a:srgbClr val="7030A0"/>
                </a:solidFill>
              </a:rPr>
            </a:b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60150"/>
            <a:ext cx="95260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u="sng" dirty="0">
                <a:solidFill>
                  <a:srgbClr val="002060"/>
                </a:solidFill>
              </a:rPr>
              <a:t>একক কাজ</a:t>
            </a:r>
            <a:r>
              <a:rPr lang="bn-BD" sz="4800" b="1" dirty="0">
                <a:solidFill>
                  <a:srgbClr val="002060"/>
                </a:solidFill>
              </a:rPr>
              <a:t>          </a:t>
            </a:r>
            <a:r>
              <a:rPr lang="bn-BD" sz="4800" u="sng" dirty="0">
                <a:solidFill>
                  <a:srgbClr val="002060"/>
                </a:solidFill>
              </a:rPr>
              <a:t>সময়ঃ ৩ মিনিট</a:t>
            </a:r>
          </a:p>
          <a:p>
            <a:endParaRPr lang="bn-BD" sz="2400" dirty="0">
              <a:solidFill>
                <a:schemeClr val="accent5"/>
              </a:solidFill>
            </a:endParaRPr>
          </a:p>
          <a:p>
            <a:r>
              <a:rPr lang="bn-BD" sz="2800" dirty="0">
                <a:solidFill>
                  <a:schemeClr val="accent5"/>
                </a:solidFill>
              </a:rPr>
              <a:t>১। বাস্তব জগতের সুসজ্ঞায়িত বস্তুর সংগ্রহকে কি বলে ।</a:t>
            </a:r>
          </a:p>
          <a:p>
            <a:r>
              <a:rPr lang="bn-BD" sz="2800" dirty="0">
                <a:solidFill>
                  <a:schemeClr val="accent5"/>
                </a:solidFill>
              </a:rPr>
              <a:t>২। বিভিন্ন প্রকার সেটের নাম লিখ  ।</a:t>
            </a:r>
            <a:endParaRPr lang="en-US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67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96153"/>
            <a:ext cx="8596668" cy="1320800"/>
          </a:xfrm>
        </p:spPr>
        <p:txBody>
          <a:bodyPr/>
          <a:lstStyle/>
          <a:p>
            <a:r>
              <a:rPr lang="bn-BD" u="sng" dirty="0">
                <a:solidFill>
                  <a:schemeClr val="accent2"/>
                </a:solidFill>
              </a:rPr>
              <a:t>দলীয় কাজঃ </a:t>
            </a:r>
            <a:r>
              <a:rPr lang="bn-BD" dirty="0"/>
              <a:t>        </a:t>
            </a:r>
            <a:r>
              <a:rPr lang="bn-BD" u="sng" dirty="0">
                <a:solidFill>
                  <a:schemeClr val="accent2"/>
                </a:solidFill>
              </a:rPr>
              <a:t>সময়ঃ৫মিনিট</a:t>
            </a:r>
            <a:br>
              <a:rPr lang="bn-BD" u="sng" dirty="0">
                <a:solidFill>
                  <a:schemeClr val="accent2"/>
                </a:solidFill>
              </a:rPr>
            </a:br>
            <a:endParaRPr lang="en-US" u="sng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88831" y="1916953"/>
            <a:ext cx="5263661" cy="31066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203937" y="2200261"/>
            <a:ext cx="2478908" cy="238346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64691" y="2200260"/>
            <a:ext cx="2478908" cy="238346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62399" y="3130381"/>
            <a:ext cx="316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82082" y="2685430"/>
            <a:ext cx="316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790615" y="3432587"/>
            <a:ext cx="316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74465" y="2737741"/>
            <a:ext cx="316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9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954040" y="3391991"/>
            <a:ext cx="544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7334" y="5753634"/>
            <a:ext cx="82060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যদি </a:t>
            </a:r>
            <a:r>
              <a:rPr lang="en-US" sz="2800" dirty="0"/>
              <a:t>A =</a:t>
            </a:r>
            <a:r>
              <a:rPr lang="bn-BD" sz="2800" dirty="0"/>
              <a:t> </a:t>
            </a:r>
            <a:r>
              <a:rPr lang="en-US" sz="2800" dirty="0"/>
              <a:t>    6,7,8         	B=      8 ,9 ,10     </a:t>
            </a:r>
            <a:r>
              <a:rPr lang="bn-BD" sz="2800" dirty="0"/>
              <a:t>হয় তবে</a:t>
            </a:r>
            <a:endParaRPr lang="en-US" sz="2800" dirty="0"/>
          </a:p>
          <a:p>
            <a:endParaRPr lang="bn-BD" sz="2800" dirty="0"/>
          </a:p>
          <a:p>
            <a:r>
              <a:rPr lang="en-US" sz="2800" dirty="0"/>
              <a:t>A U B   </a:t>
            </a:r>
            <a:r>
              <a:rPr lang="bn-BD" sz="2800" dirty="0"/>
              <a:t>নির্ণয় কর </a:t>
            </a:r>
            <a:r>
              <a:rPr lang="en-US" sz="2800" dirty="0"/>
              <a:t>     </a:t>
            </a:r>
          </a:p>
        </p:txBody>
      </p:sp>
      <p:sp>
        <p:nvSpPr>
          <p:cNvPr id="14" name="Double Brace 13"/>
          <p:cNvSpPr/>
          <p:nvPr/>
        </p:nvSpPr>
        <p:spPr>
          <a:xfrm>
            <a:off x="1594338" y="5452404"/>
            <a:ext cx="316524" cy="45719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>
            <a:off x="2154235" y="5753634"/>
            <a:ext cx="195688" cy="45913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 flipH="1">
            <a:off x="3464691" y="5715631"/>
            <a:ext cx="161293" cy="45913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/>
          <p:cNvSpPr/>
          <p:nvPr/>
        </p:nvSpPr>
        <p:spPr>
          <a:xfrm>
            <a:off x="5030052" y="5753634"/>
            <a:ext cx="195688" cy="45913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8" name="Left Brace 17"/>
          <p:cNvSpPr/>
          <p:nvPr/>
        </p:nvSpPr>
        <p:spPr>
          <a:xfrm flipH="1">
            <a:off x="6752492" y="5715631"/>
            <a:ext cx="161293" cy="45913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4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4" y="1013346"/>
            <a:ext cx="9180276" cy="2592124"/>
          </a:xfrm>
        </p:spPr>
        <p:txBody>
          <a:bodyPr>
            <a:normAutofit fontScale="90000"/>
          </a:bodyPr>
          <a:lstStyle/>
          <a:p>
            <a:r>
              <a:rPr lang="bn-BD" sz="5300" u="sng" dirty="0">
                <a:solidFill>
                  <a:srgbClr val="FF0000"/>
                </a:solidFill>
              </a:rPr>
              <a:t>মুল্যায়ন</a:t>
            </a:r>
            <a:br>
              <a:rPr lang="bn-BD" u="sng" dirty="0"/>
            </a:br>
            <a:br>
              <a:rPr lang="en-US" u="sng" dirty="0"/>
            </a:br>
            <a:r>
              <a:rPr lang="bn-BD" dirty="0">
                <a:solidFill>
                  <a:srgbClr val="7030A0"/>
                </a:solidFill>
              </a:rPr>
              <a:t>নিচে কোনটি </a:t>
            </a:r>
            <a:r>
              <a:rPr lang="bn-BD" sz="3100" dirty="0">
                <a:solidFill>
                  <a:srgbClr val="7030A0"/>
                </a:solidFill>
              </a:rPr>
              <a:t>সংযোগ সেট</a:t>
            </a:r>
            <a:br>
              <a:rPr lang="bn-BD" sz="3100" dirty="0">
                <a:solidFill>
                  <a:srgbClr val="7030A0"/>
                </a:solidFill>
              </a:rPr>
            </a:br>
            <a:r>
              <a:rPr lang="bn-BD" sz="3100" dirty="0">
                <a:solidFill>
                  <a:srgbClr val="002060"/>
                </a:solidFill>
              </a:rPr>
              <a:t>ক) </a:t>
            </a:r>
            <a:r>
              <a:rPr lang="en-US" sz="3100" dirty="0">
                <a:solidFill>
                  <a:srgbClr val="002060"/>
                </a:solidFill>
              </a:rPr>
              <a:t>A</a:t>
            </a:r>
            <a:r>
              <a:rPr lang="bn-BD" sz="3100" dirty="0">
                <a:solidFill>
                  <a:srgbClr val="002060"/>
                </a:solidFill>
              </a:rPr>
              <a:t>   খ) </a:t>
            </a:r>
            <a:r>
              <a:rPr lang="en-US" sz="3100" dirty="0">
                <a:solidFill>
                  <a:srgbClr val="002060"/>
                </a:solidFill>
              </a:rPr>
              <a:t>B</a:t>
            </a:r>
            <a:r>
              <a:rPr lang="bn-BD" sz="3100" dirty="0">
                <a:solidFill>
                  <a:srgbClr val="002060"/>
                </a:solidFill>
              </a:rPr>
              <a:t>   গ) </a:t>
            </a:r>
            <a:r>
              <a:rPr lang="en-US" sz="3100" dirty="0">
                <a:solidFill>
                  <a:srgbClr val="002060"/>
                </a:solidFill>
              </a:rPr>
              <a:t>A U B</a:t>
            </a:r>
            <a:r>
              <a:rPr lang="bn-BD" sz="3100" dirty="0">
                <a:solidFill>
                  <a:srgbClr val="002060"/>
                </a:solidFill>
              </a:rPr>
              <a:t>  ঘ)</a:t>
            </a:r>
            <a:r>
              <a:rPr lang="en-US" sz="3100" dirty="0">
                <a:solidFill>
                  <a:srgbClr val="002060"/>
                </a:solidFill>
              </a:rPr>
              <a:t> A     B</a:t>
            </a:r>
            <a:br>
              <a:rPr lang="en-US" sz="3100" dirty="0">
                <a:solidFill>
                  <a:srgbClr val="002060"/>
                </a:solidFill>
              </a:rPr>
            </a:br>
            <a:br>
              <a:rPr lang="bn-BD" sz="3100" dirty="0">
                <a:solidFill>
                  <a:srgbClr val="002060"/>
                </a:solidFill>
              </a:rPr>
            </a:br>
            <a:r>
              <a:rPr lang="bn-BD" sz="3100" dirty="0">
                <a:solidFill>
                  <a:srgbClr val="002060"/>
                </a:solidFill>
              </a:rPr>
              <a:t>২।</a:t>
            </a:r>
            <a:r>
              <a:rPr lang="en-US" sz="3100" dirty="0">
                <a:solidFill>
                  <a:srgbClr val="002060"/>
                </a:solidFill>
              </a:rPr>
              <a:t>A =   1,3,5     </a:t>
            </a:r>
            <a:r>
              <a:rPr lang="bn-BD" sz="3100" dirty="0">
                <a:solidFill>
                  <a:srgbClr val="002060"/>
                </a:solidFill>
              </a:rPr>
              <a:t> </a:t>
            </a:r>
            <a:r>
              <a:rPr lang="en-US" sz="3100" dirty="0">
                <a:solidFill>
                  <a:srgbClr val="002060"/>
                </a:solidFill>
              </a:rPr>
              <a:t>B =    2,4,6  </a:t>
            </a:r>
            <a:r>
              <a:rPr lang="bn-BD" sz="3100" dirty="0">
                <a:solidFill>
                  <a:srgbClr val="002060"/>
                </a:solidFill>
              </a:rPr>
              <a:t>  এবং</a:t>
            </a:r>
            <a:r>
              <a:rPr lang="en-US" sz="3100" dirty="0">
                <a:solidFill>
                  <a:srgbClr val="002060"/>
                </a:solidFill>
              </a:rPr>
              <a:t>C =    3,4,5,6  </a:t>
            </a:r>
            <a:r>
              <a:rPr lang="bn-BD" sz="3100" dirty="0">
                <a:solidFill>
                  <a:srgbClr val="002060"/>
                </a:solidFill>
              </a:rPr>
              <a:t>  হলে</a:t>
            </a:r>
            <a:br>
              <a:rPr lang="bn-BD" sz="3100" dirty="0">
                <a:solidFill>
                  <a:srgbClr val="002060"/>
                </a:solidFill>
              </a:rPr>
            </a:br>
            <a:r>
              <a:rPr lang="bn-BD" sz="3100" dirty="0">
                <a:solidFill>
                  <a:srgbClr val="002060"/>
                </a:solidFill>
              </a:rPr>
              <a:t> </a:t>
            </a:r>
            <a:br>
              <a:rPr lang="en-US" sz="3100" dirty="0">
                <a:solidFill>
                  <a:srgbClr val="002060"/>
                </a:solidFill>
              </a:rPr>
            </a:br>
            <a:r>
              <a:rPr lang="bn-BD" sz="3100" dirty="0">
                <a:solidFill>
                  <a:srgbClr val="002060"/>
                </a:solidFill>
              </a:rPr>
              <a:t> </a:t>
            </a:r>
            <a:r>
              <a:rPr lang="en-US" sz="3100" dirty="0">
                <a:solidFill>
                  <a:srgbClr val="002060"/>
                </a:solidFill>
              </a:rPr>
              <a:t> (A U B)U C</a:t>
            </a:r>
            <a:r>
              <a:rPr lang="bn-BD" sz="3100" dirty="0">
                <a:solidFill>
                  <a:srgbClr val="002060"/>
                </a:solidFill>
              </a:rPr>
              <a:t>   নির্ণয় কর </a:t>
            </a:r>
            <a:r>
              <a:rPr lang="en-US" sz="3100" dirty="0">
                <a:solidFill>
                  <a:srgbClr val="002060"/>
                </a:solidFill>
              </a:rPr>
              <a:t>|</a:t>
            </a:r>
            <a:r>
              <a:rPr lang="bn-BD" sz="3100" dirty="0">
                <a:solidFill>
                  <a:srgbClr val="002060"/>
                </a:solidFill>
              </a:rPr>
              <a:t> </a:t>
            </a:r>
            <a:br>
              <a:rPr lang="en-US" sz="3100" dirty="0">
                <a:solidFill>
                  <a:srgbClr val="002060"/>
                </a:solidFill>
              </a:rPr>
            </a:br>
            <a:endParaRPr lang="en-US" sz="31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0984784">
            <a:off x="4866976" y="2749276"/>
            <a:ext cx="3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U</a:t>
            </a:r>
            <a:endParaRPr lang="en-US" sz="2000" dirty="0"/>
          </a:p>
        </p:txBody>
      </p:sp>
      <p:sp>
        <p:nvSpPr>
          <p:cNvPr id="6" name="Left Brace 5"/>
          <p:cNvSpPr/>
          <p:nvPr/>
        </p:nvSpPr>
        <p:spPr>
          <a:xfrm flipH="1">
            <a:off x="8225304" y="3605470"/>
            <a:ext cx="219221" cy="45913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flipH="1">
            <a:off x="4746892" y="3606826"/>
            <a:ext cx="219221" cy="45913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flipH="1">
            <a:off x="2399127" y="3637520"/>
            <a:ext cx="219221" cy="45913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1202265" y="3637520"/>
            <a:ext cx="209747" cy="45913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>
            <a:off x="3605463" y="3557201"/>
            <a:ext cx="232773" cy="50808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>
            <a:off x="6634401" y="3556523"/>
            <a:ext cx="225446" cy="50808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3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742</TotalTime>
  <Words>244</Words>
  <Application>Microsoft Office PowerPoint</Application>
  <PresentationFormat>Widescreen</PresentationFormat>
  <Paragraphs>45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NikoshBAN</vt:lpstr>
      <vt:lpstr>Trebuchet MS</vt:lpstr>
      <vt:lpstr>Wingdings 3</vt:lpstr>
      <vt:lpstr>Facet</vt:lpstr>
      <vt:lpstr>PowerPoint Presentation</vt:lpstr>
      <vt:lpstr>পরিচিতি</vt:lpstr>
      <vt:lpstr>PowerPoint Presentation</vt:lpstr>
      <vt:lpstr>আজকের পাঠের বিষয়</vt:lpstr>
      <vt:lpstr>এ পাঠ শেষে শিক্ষার্থীরা</vt:lpstr>
      <vt:lpstr>সেট প্রকাশের পদ্ধতি</vt:lpstr>
      <vt:lpstr> </vt:lpstr>
      <vt:lpstr>দলীয় কাজঃ         সময়ঃ৫মিনিট </vt:lpstr>
      <vt:lpstr>মুল্যায়ন  নিচে কোনটি সংযোগ সেট ক) A   খ) B   গ) A U B  ঘ) A     B  ২।A =   1,3,5      B =    2,4,6    এবংC =    3,4,5,6    হলে     (A U B)U C   নির্ণয় কর |  </vt:lpstr>
      <vt:lpstr>বাড়ীর কাজ  A=  1,2,3        B=  2,3,4     C=  3,4,5     হলে  ( A U B)UC  ও  (A    B)UC নির্নয় কর ।</vt:lpstr>
      <vt:lpstr>                  ধন্যবাদ সবাইকে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Afternoon</dc:title>
  <dc:creator>DOEL</dc:creator>
  <cp:lastModifiedBy>dell tast</cp:lastModifiedBy>
  <cp:revision>99</cp:revision>
  <dcterms:created xsi:type="dcterms:W3CDTF">2014-08-12T10:15:07Z</dcterms:created>
  <dcterms:modified xsi:type="dcterms:W3CDTF">2023-11-07T16:17:45Z</dcterms:modified>
</cp:coreProperties>
</file>